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58" r:id="rId4"/>
    <p:sldId id="261" r:id="rId5"/>
    <p:sldId id="292" r:id="rId6"/>
    <p:sldId id="260" r:id="rId7"/>
    <p:sldId id="302" r:id="rId8"/>
    <p:sldId id="304" r:id="rId9"/>
    <p:sldId id="303" r:id="rId10"/>
    <p:sldId id="262" r:id="rId11"/>
    <p:sldId id="305" r:id="rId12"/>
    <p:sldId id="263" r:id="rId13"/>
    <p:sldId id="306" r:id="rId14"/>
    <p:sldId id="264" r:id="rId15"/>
    <p:sldId id="307" r:id="rId16"/>
    <p:sldId id="290" r:id="rId17"/>
    <p:sldId id="265" r:id="rId18"/>
    <p:sldId id="266" r:id="rId19"/>
    <p:sldId id="267" r:id="rId20"/>
    <p:sldId id="280" r:id="rId21"/>
    <p:sldId id="268" r:id="rId22"/>
    <p:sldId id="269" r:id="rId23"/>
    <p:sldId id="259" r:id="rId24"/>
    <p:sldId id="291" r:id="rId25"/>
    <p:sldId id="272" r:id="rId26"/>
    <p:sldId id="279" r:id="rId27"/>
    <p:sldId id="281" r:id="rId28"/>
    <p:sldId id="274" r:id="rId29"/>
    <p:sldId id="282" r:id="rId30"/>
    <p:sldId id="283" r:id="rId31"/>
    <p:sldId id="277" r:id="rId32"/>
    <p:sldId id="286" r:id="rId33"/>
    <p:sldId id="289" r:id="rId34"/>
    <p:sldId id="288" r:id="rId35"/>
    <p:sldId id="293" r:id="rId36"/>
    <p:sldId id="294" r:id="rId37"/>
    <p:sldId id="295" r:id="rId38"/>
    <p:sldId id="296" r:id="rId39"/>
    <p:sldId id="297" r:id="rId40"/>
    <p:sldId id="298" r:id="rId41"/>
    <p:sldId id="300" r:id="rId42"/>
    <p:sldId id="308" r:id="rId43"/>
    <p:sldId id="309" r:id="rId44"/>
    <p:sldId id="310" r:id="rId45"/>
    <p:sldId id="311" r:id="rId46"/>
    <p:sldId id="312" r:id="rId47"/>
    <p:sldId id="301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3" autoAdjust="0"/>
    <p:restoredTop sz="81495" autoAdjust="0"/>
  </p:normalViewPr>
  <p:slideViewPr>
    <p:cSldViewPr snapToGrid="0">
      <p:cViewPr varScale="1">
        <p:scale>
          <a:sx n="92" d="100"/>
          <a:sy n="92" d="100"/>
        </p:scale>
        <p:origin x="13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nah Hodge Waller" userId="c885cf26-d7a5-4999-921c-354d6ed74702" providerId="ADAL" clId="{A6805085-B341-48D3-AB59-C491BBBD2C34}"/>
    <pc:docChg chg="undo custSel addSld modSld">
      <pc:chgData name="Hannah Hodge Waller" userId="c885cf26-d7a5-4999-921c-354d6ed74702" providerId="ADAL" clId="{A6805085-B341-48D3-AB59-C491BBBD2C34}" dt="2024-10-22T12:12:50.046" v="1072" actId="20577"/>
      <pc:docMkLst>
        <pc:docMk/>
      </pc:docMkLst>
      <pc:sldChg chg="modSp mod">
        <pc:chgData name="Hannah Hodge Waller" userId="c885cf26-d7a5-4999-921c-354d6ed74702" providerId="ADAL" clId="{A6805085-B341-48D3-AB59-C491BBBD2C34}" dt="2024-10-22T11:39:36.146" v="68"/>
        <pc:sldMkLst>
          <pc:docMk/>
          <pc:sldMk cId="919122228" sldId="300"/>
        </pc:sldMkLst>
        <pc:spChg chg="mod">
          <ac:chgData name="Hannah Hodge Waller" userId="c885cf26-d7a5-4999-921c-354d6ed74702" providerId="ADAL" clId="{A6805085-B341-48D3-AB59-C491BBBD2C34}" dt="2024-10-22T11:39:36.146" v="68"/>
          <ac:spMkLst>
            <pc:docMk/>
            <pc:sldMk cId="919122228" sldId="300"/>
            <ac:spMk id="4" creationId="{2CCF5CFC-060D-2044-D264-4FA63E4EA423}"/>
          </ac:spMkLst>
        </pc:spChg>
      </pc:sldChg>
      <pc:sldChg chg="modSp add mod">
        <pc:chgData name="Hannah Hodge Waller" userId="c885cf26-d7a5-4999-921c-354d6ed74702" providerId="ADAL" clId="{A6805085-B341-48D3-AB59-C491BBBD2C34}" dt="2024-10-22T11:46:52.639" v="311" actId="20577"/>
        <pc:sldMkLst>
          <pc:docMk/>
          <pc:sldMk cId="4103942054" sldId="308"/>
        </pc:sldMkLst>
        <pc:spChg chg="mod">
          <ac:chgData name="Hannah Hodge Waller" userId="c885cf26-d7a5-4999-921c-354d6ed74702" providerId="ADAL" clId="{A6805085-B341-48D3-AB59-C491BBBD2C34}" dt="2024-10-22T11:46:52.639" v="311" actId="20577"/>
          <ac:spMkLst>
            <pc:docMk/>
            <pc:sldMk cId="4103942054" sldId="308"/>
            <ac:spMk id="4" creationId="{2CCF5CFC-060D-2044-D264-4FA63E4EA423}"/>
          </ac:spMkLst>
        </pc:spChg>
      </pc:sldChg>
      <pc:sldChg chg="modSp add mod">
        <pc:chgData name="Hannah Hodge Waller" userId="c885cf26-d7a5-4999-921c-354d6ed74702" providerId="ADAL" clId="{A6805085-B341-48D3-AB59-C491BBBD2C34}" dt="2024-10-22T12:02:06.557" v="515"/>
        <pc:sldMkLst>
          <pc:docMk/>
          <pc:sldMk cId="124858222" sldId="309"/>
        </pc:sldMkLst>
        <pc:spChg chg="mod">
          <ac:chgData name="Hannah Hodge Waller" userId="c885cf26-d7a5-4999-921c-354d6ed74702" providerId="ADAL" clId="{A6805085-B341-48D3-AB59-C491BBBD2C34}" dt="2024-10-22T12:02:06.557" v="515"/>
          <ac:spMkLst>
            <pc:docMk/>
            <pc:sldMk cId="124858222" sldId="309"/>
            <ac:spMk id="4" creationId="{2CCF5CFC-060D-2044-D264-4FA63E4EA423}"/>
          </ac:spMkLst>
        </pc:spChg>
      </pc:sldChg>
      <pc:sldChg chg="modSp add mod">
        <pc:chgData name="Hannah Hodge Waller" userId="c885cf26-d7a5-4999-921c-354d6ed74702" providerId="ADAL" clId="{A6805085-B341-48D3-AB59-C491BBBD2C34}" dt="2024-10-22T12:12:50.046" v="1072" actId="20577"/>
        <pc:sldMkLst>
          <pc:docMk/>
          <pc:sldMk cId="3427735037" sldId="310"/>
        </pc:sldMkLst>
        <pc:spChg chg="mod">
          <ac:chgData name="Hannah Hodge Waller" userId="c885cf26-d7a5-4999-921c-354d6ed74702" providerId="ADAL" clId="{A6805085-B341-48D3-AB59-C491BBBD2C34}" dt="2024-10-22T11:56:36.002" v="355" actId="20577"/>
          <ac:spMkLst>
            <pc:docMk/>
            <pc:sldMk cId="3427735037" sldId="310"/>
            <ac:spMk id="2" creationId="{14E26BD3-786E-1DB8-5353-234B231CBAAC}"/>
          </ac:spMkLst>
        </pc:spChg>
        <pc:spChg chg="mod">
          <ac:chgData name="Hannah Hodge Waller" userId="c885cf26-d7a5-4999-921c-354d6ed74702" providerId="ADAL" clId="{A6805085-B341-48D3-AB59-C491BBBD2C34}" dt="2024-10-22T12:12:50.046" v="1072" actId="20577"/>
          <ac:spMkLst>
            <pc:docMk/>
            <pc:sldMk cId="3427735037" sldId="310"/>
            <ac:spMk id="4" creationId="{2CCF5CFC-060D-2044-D264-4FA63E4EA423}"/>
          </ac:spMkLst>
        </pc:spChg>
      </pc:sldChg>
      <pc:sldChg chg="modSp add mod">
        <pc:chgData name="Hannah Hodge Waller" userId="c885cf26-d7a5-4999-921c-354d6ed74702" providerId="ADAL" clId="{A6805085-B341-48D3-AB59-C491BBBD2C34}" dt="2024-10-22T12:06:16.822" v="945" actId="20577"/>
        <pc:sldMkLst>
          <pc:docMk/>
          <pc:sldMk cId="2760941590" sldId="311"/>
        </pc:sldMkLst>
        <pc:spChg chg="mod">
          <ac:chgData name="Hannah Hodge Waller" userId="c885cf26-d7a5-4999-921c-354d6ed74702" providerId="ADAL" clId="{A6805085-B341-48D3-AB59-C491BBBD2C34}" dt="2024-10-22T12:06:16.822" v="945" actId="20577"/>
          <ac:spMkLst>
            <pc:docMk/>
            <pc:sldMk cId="2760941590" sldId="311"/>
            <ac:spMk id="4" creationId="{2CCF5CFC-060D-2044-D264-4FA63E4EA423}"/>
          </ac:spMkLst>
        </pc:spChg>
      </pc:sldChg>
      <pc:sldChg chg="modSp add mod">
        <pc:chgData name="Hannah Hodge Waller" userId="c885cf26-d7a5-4999-921c-354d6ed74702" providerId="ADAL" clId="{A6805085-B341-48D3-AB59-C491BBBD2C34}" dt="2024-10-22T12:11:57.710" v="962"/>
        <pc:sldMkLst>
          <pc:docMk/>
          <pc:sldMk cId="2737960171" sldId="312"/>
        </pc:sldMkLst>
        <pc:spChg chg="mod">
          <ac:chgData name="Hannah Hodge Waller" userId="c885cf26-d7a5-4999-921c-354d6ed74702" providerId="ADAL" clId="{A6805085-B341-48D3-AB59-C491BBBD2C34}" dt="2024-10-22T12:11:57.710" v="962"/>
          <ac:spMkLst>
            <pc:docMk/>
            <pc:sldMk cId="2737960171" sldId="312"/>
            <ac:spMk id="4" creationId="{2CCF5CFC-060D-2044-D264-4FA63E4EA423}"/>
          </ac:spMkLst>
        </pc:spChg>
      </pc:sldChg>
    </pc:docChg>
  </pc:docChgLst>
</pc:chgInfo>
</file>

<file path=ppt/media/image1.jpeg>
</file>

<file path=ppt/media/image10.png>
</file>

<file path=ppt/media/image11.jp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5DD7B-0BCA-4347-B5B8-2C4BE387E1F3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DDD75-4273-42B0-B9EF-97C1E67EFD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725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Tin Can Knits Flax Worsted</a:t>
            </a:r>
          </a:p>
          <a:p>
            <a:r>
              <a:rPr lang="en-GB" dirty="0"/>
              <a:t>https://tincanknits.com/pattern/flax-worsted?g=12</a:t>
            </a:r>
          </a:p>
          <a:p>
            <a:endParaRPr lang="en-GB" dirty="0"/>
          </a:p>
          <a:p>
            <a:r>
              <a:rPr lang="en-GB" dirty="0"/>
              <a:t>Why?</a:t>
            </a:r>
          </a:p>
          <a:p>
            <a:r>
              <a:rPr lang="en-GB" dirty="0"/>
              <a:t>Free pattern</a:t>
            </a:r>
          </a:p>
          <a:p>
            <a:r>
              <a:rPr lang="en-GB" dirty="0"/>
              <a:t>Well Written</a:t>
            </a:r>
          </a:p>
          <a:p>
            <a:r>
              <a:rPr lang="en-GB" dirty="0"/>
              <a:t>In Worsted Weight yarn – not common in the UK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DDD75-4273-42B0-B9EF-97C1E67EFDE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1173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Same physical weight of yarn -100g but many more meters. This is due to material and the way it’s spun. Notice open airy texture. Would expect a lighter yarn than the previous.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DDD75-4273-42B0-B9EF-97C1E67EFDE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275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Same physical weight of yarn -100g but many more meters. This is due to material and the way it’s spun. Notice open airy texture. Would expect a lighter yarn than the previous.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DDD75-4273-42B0-B9EF-97C1E67EFDE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862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https://www.woolwarehouse.co.uk/addi-counting-frame-stitch-counting-guide-for-knitting-sample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DDD75-4273-42B0-B9EF-97C1E67EFDE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516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5BD70-0937-1CA2-8B95-C3D5C99F9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376FD-9FD5-9018-6220-F031DA60F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E991F-9379-2FB3-CA3F-5DC25D2E2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AD449-78B7-3B33-EAAB-93D15B50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662F8-5965-EE34-E934-3DE6A640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47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5F2A-9F1E-10B6-B517-17A03D647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6EA631-3833-7842-E7A7-A0C969992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8125D-83A9-3F6A-115A-1D31D02D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C957A-4B26-BAD5-409B-0CFC43A3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DA6A7-C629-A993-B09A-E26257017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19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D7C9D0-158B-E723-4E5F-96D29EE893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7F215-6A07-1026-82BA-3A105D1F9F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372E1-10B9-A258-B6F1-7C9738652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DDE49-FCA8-7CF4-A6FB-8D2EE78F4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F2839-2F3B-7911-2A4C-4A9F2C79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090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EE104-7746-A705-7D55-A500C869E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54EA-D60C-0A16-DCCE-7DB77C5EC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83047-09E4-C3FA-6F71-EA3974CBB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5822C-2D12-9B7C-9608-D4E893C1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D7880-04F7-3A3E-DD43-2AB14F4D3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09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D1DF6-2D0B-8B66-29F0-DCF9F80CA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5B855-7762-12F1-2FEA-B87423DFB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BC666-E476-EA16-4B17-B493E851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CDD4F-45FA-0161-9994-CA1B15BF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30824-5D6C-F516-B838-FCEFC067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31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DF5C-E86E-A522-195D-198A500FC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106EE-F799-F971-C109-CD2F339BF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D3B60-DB12-5556-C294-F2CD46106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DE03C-F122-593C-1E9F-9160105D2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3170E-B4B4-0D42-68AD-9DDE469F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4D07A-9C6A-4406-140B-9EC0623F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045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73FB-AF82-A97D-8476-FAAEE8BDD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6BC99-33BA-3877-D95C-B68B3D89D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490F9-7558-750C-59BB-404A27209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0ADBC-6F7E-9F12-8D3A-F37C349EFB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A7E4E-7CA4-7910-B6F0-3D6F0342B3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E1261-F8CF-90DD-0A16-356477AEF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62349-49AC-128A-D329-62C72ED52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20E782-CB7A-E0A0-502A-9903954BE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17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9EDFF-7014-8942-B5E1-3546BE0DA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99C0A-E34D-D1AD-25B3-35780DD9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DA2226-32AD-4CF3-A8FF-79CAC8A0C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7DD7E9-E531-1F3F-357E-3F60D6385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291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7A9B78-F260-17B8-2B3A-E2D4608A0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D194DD-0A4C-4F47-5682-C2411D3A5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3967F-89E5-BB6E-1EFE-90B5C559D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575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8E92C-3272-203C-17F7-D61A1FEC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39F42-963C-1437-12FA-6CD27C167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B3927-396A-1BD3-DA0E-A0D4543A51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5CEFEA-C540-FE4B-16C5-C04C46820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7A0D5-8BF2-4C90-B837-A76D40C7C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31A-0F96-6D77-4629-F80303F8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93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FE03-057F-90B1-C9D3-E34CA6CA4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3F454C-3FE1-60D0-50AE-9656A13464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75F52-FBA5-7179-0EAB-1E270C7DB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59AD4-4785-C2CE-F0AB-C13572621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CCEFC-D91A-8253-D926-C59814F15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97AD7-F93B-BA50-B7FC-AD5DD778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993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A302F-80AE-3CCF-0798-6E95A959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96558-2E1C-10F3-D640-E8EFBF88E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084A7-7BF6-6981-3831-2524B4100A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C848C1-C4B5-4BAC-BCF1-511D9458E352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89EC6-923B-CABD-ACEE-6CF1EAA1E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524E1-8AEA-E89F-3A79-8782DD2E7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467B38-70B9-48EA-8F75-F7EAB00C1C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84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ppyshop.ca/crochetcalculator" TargetMode="External"/><Relationship Id="rId2" Type="http://schemas.openxmlformats.org/officeDocument/2006/relationships/hyperlink" Target="https://www.worldknits.com/knitting-calculator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chknitter.blogspot.com/2010/04/revised-unified-index-for.html" TargetMode="External"/><Relationship Id="rId4" Type="http://schemas.openxmlformats.org/officeDocument/2006/relationships/hyperlink" Target="https://ysolda.com/blogs/journal/choosing-a-size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llwolcottknits.com/yarn-structure-matters-to-your-projects/" TargetMode="External"/><Relationship Id="rId7" Type="http://schemas.openxmlformats.org/officeDocument/2006/relationships/hyperlink" Target="https://techknitting.blogspot.com/2021/03/ribbing-in-hand-knitting-its-structure.html" TargetMode="External"/><Relationship Id="rId2" Type="http://schemas.openxmlformats.org/officeDocument/2006/relationships/hyperlink" Target="https://yarnsub.com/articles/how-to-substitute#:~:text=If%20you%27re%20looking%20to,fibers%20to%20the%20finished%20item.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solda.com/blogs/journal/swatch-in-the-round?srsltid=AfmBOopSSb51z5XWe6uqlnG2ifIWY8gBguATP9SAf9ZC93IAB4sE-oki" TargetMode="External"/><Relationship Id="rId5" Type="http://schemas.openxmlformats.org/officeDocument/2006/relationships/hyperlink" Target="https://threadcollective.com.au/blogs/spinning-wheels/spinning-to-knit#:~:text=Tips%20for%20Substituting%20Commercial%20Yarn%20with%20Handspun%20Yarn&amp;text=Here%20are%20some%20tips%20for,achieve%20the%20desired%20fabric%20density." TargetMode="External"/><Relationship Id="rId4" Type="http://schemas.openxmlformats.org/officeDocument/2006/relationships/hyperlink" Target="https://welfordpurls.com/2015/10/19/grist-it-is-kind-of-really-important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54apwPkrRg" TargetMode="External"/><Relationship Id="rId7" Type="http://schemas.openxmlformats.org/officeDocument/2006/relationships/hyperlink" Target="https://thewoollybadger.com/?page_id=4654" TargetMode="External"/><Relationship Id="rId2" Type="http://schemas.openxmlformats.org/officeDocument/2006/relationships/hyperlink" Target="https://suziesparklesknitting.wordpress.com/2015/08/19/how-to-achieve-neat-even-ribbing-in-knitt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ovember.wordpress.com/2014/11/08/wovember-words-tips-for-blocking-stranded-colourwork-yokes/" TargetMode="External"/><Relationship Id="rId5" Type="http://schemas.openxmlformats.org/officeDocument/2006/relationships/hyperlink" Target="https://ysolda.com/blogs/journal/ladderback-jacquard-tutorial?srsltid=AfmBOopqQNJsjtv5Uw5lk3ClXUN-VCrC7dj-M7rTqHJ4fHbe0zgs1lfa" TargetMode="External"/><Relationship Id="rId4" Type="http://schemas.openxmlformats.org/officeDocument/2006/relationships/hyperlink" Target="https://sheepamongwolves.net/2018/02/how-to-get-your-yarn-tension-just-right-for-stranded-colorwork/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nwickmum.co.uk/2014/05/basic-sock-pattern-and-tutorial.html" TargetMode="External"/><Relationship Id="rId2" Type="http://schemas.openxmlformats.org/officeDocument/2006/relationships/hyperlink" Target="https://nimble-needles.com/tutorials/how-to-knit-socks-for-beginners-the-easy-way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knitty.com/archiveFeatures.php" TargetMode="External"/><Relationship Id="rId4" Type="http://schemas.openxmlformats.org/officeDocument/2006/relationships/hyperlink" Target="https://www.winwickmum.co.uk/2015/04/sockalong-tension-squares.html" TargetMode="Externa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live.newport.gov.uk/our-city/see-and-do/libraries/digital-library-services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uk/Fleece-Fiber-Sourcebook-Fibers-Animal-ebook/dp/B0B5LBBCP9/ref=sr_1_1?crid=1G4KHYPOH31AA&amp;dib=eyJ2IjoiMSJ9.-oKSm9KS9AwKqApUkaHdgdWlhkWzYp_QXRA2SsTLUkXLsdF0A5ku9pswaIkwyCAg.qxrAky3_HAADgM1IffRT04oA86TQ282rVjRsRjyB4jY&amp;dib_tag=se&amp;keywords=fleece+and+fibre+sourcebook&amp;nsdOptOutParam=true&amp;qid=1729597739&amp;sprefix=Fleece+and+Fibre+S%2Caps%2C133&amp;sr=8-1" TargetMode="External"/><Relationship Id="rId7" Type="http://schemas.openxmlformats.org/officeDocument/2006/relationships/hyperlink" Target="https://www.amazon.co.uk/Exploring-Colour-Knitting-Techniques-Swatches/dp/1843405938/ref=sr_1_1?crid=38C5376IFMST1&amp;dib=eyJ2IjoiMSJ9._PX6r8jsZHYllkrRCzcsVyWtzZ5NHzY_fQQQ1Wv_2fiD6f85r97D9mZrMTrqXp193oqWuKKHiGxCri5o9WcwZaZ765MJMd6Y76z5muC-MMBGI88CY3-9qGeJpXYL0skBXJnU83by6eDvUS-PEFk691WMlEJ0Izwvfgs7xnrHY_aYGxpQoAqU3VcTg4c3EvPQ.5gzbMapW7zIGb9NEVGR68u4xUB_LicR-SQRTwsysdUU&amp;dib_tag=se&amp;keywords=exploring+colour+in+knitting&amp;nsdOptOutParam=true&amp;qid=1729598281&amp;sprefix=Exploring+Colour+in+Kn%2Caps%2C134&amp;sr=8-1" TargetMode="External"/><Relationship Id="rId2" Type="http://schemas.openxmlformats.org/officeDocument/2006/relationships/hyperlink" Target="https://www.amazon.co.uk/Handknitters-Yarn-Guide-Reference-Weights/dp/184448750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.uk/Writing-Knitting-Patterns-Learn-Others/dp/1632504340/ref=sr_1_3?crid=2Z3BMHCDIV3R2&amp;dib=eyJ2IjoiMSJ9.j4tCCSP-DGa9kTI8r_Na-P6v3mx12YhtVMj0QSpZgjzpkNdkWDD_EJgJseirXKecMny79IM2Ff-PoAb0sgpMt4j0kAPiu_kPW1jL1Atzwp07G1VZQynBDNHiO1PRZB2l7InChZqAKkD9JsmQlWnpAEc3MKrVkBqaU8jleCnxDVU.RhMLvAey_8BKhUoJMOb1Pjijy4iV7HKxi8qX_WhDQuQ&amp;dib_tag=se&amp;keywords=kate+atherley&amp;nsdOptOutParam=true&amp;qid=1729598213&amp;sprefix=kate+atherly%2Caps%2C167&amp;sr=8-3" TargetMode="External"/><Relationship Id="rId5" Type="http://schemas.openxmlformats.org/officeDocument/2006/relationships/hyperlink" Target="https://www.amazon.co.uk/Custom-Shawls-Curious-Creative-Knitter/dp/141974397X/ref=sr_1_2?crid=2Z3BMHCDIV3R2&amp;dib=eyJ2IjoiMSJ9.j4tCCSP-DGa9kTI8r_Na-P6v3mx12YhtVMj0QSpZgjzpkNdkWDD_EJgJseirXKecMny79IM2Ff-PoAb0sgpMt4j0kAPiu_kPW1jL1Atzwp07G1VZQynBDNHiO1PRZB2l7InChZqAKkD9JsmQlWnpAEc3MKrVkBqaU8jleCnxDVU.RhMLvAey_8BKhUoJMOb1Pjijy4iV7HKxi8qX_WhDQuQ&amp;dib_tag=se&amp;keywords=kate+atherley&amp;nsdOptOutParam=true&amp;qid=1729598213&amp;sprefix=kate+atherly%2Caps%2C167&amp;sr=8-2" TargetMode="External"/><Relationship Id="rId4" Type="http://schemas.openxmlformats.org/officeDocument/2006/relationships/hyperlink" Target="https://www.amazon.co.uk/Custom-Socks-Knit-Your-Feet/dp/1620337754/ref=sr_1_1?crid=2Z3BMHCDIV3R2&amp;dib=eyJ2IjoiMSJ9.j4tCCSP-DGa9kTI8r_Na-P6v3mx12YhtVMj0QSpZgjzpkNdkWDD_EJgJseirXKecMny79IM2Ff-PoAb0sgpMt4j0kAPiu_kPW1jL1Atzwp07G1VZQynBDNHiO1PRZB2l7InChZqAKkD9JsmQlWnpAEc3MKrVkBqaU8jleCnxDVU.RhMLvAey_8BKhUoJMOb1Pjijy4iV7HKxi8qX_WhDQuQ&amp;dib_tag=se&amp;keywords=kate+atherley&amp;nsdOptOutParam=true&amp;qid=1729598213&amp;sprefix=kate+atherly%2Caps%2C167&amp;sr=8-1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uk/Knitters-Handy-Book-Top-Down-Sweaters-ebook/dp/B0BRNVTLG9/ref=sr_1_3?crid=2SB1E2SLYRN9C&amp;dib=eyJ2IjoiMSJ9.im-oD2dovXbXq2NjIw9uNqiTVedcXgXvHUVbiPo8YJ-gFhwOD_uPW89njIkfm2lcwTaMMG7LVRA16h7tOfYyrkowuhH0cU9DiIw-2BxFxujm9qDKdcF1DV35okMqccuMopYg5yXcIj5kgwEKNpM0V2Tns0CJ6VA6bTW0pmX3a9h_x2JYZB6VnWEeGae5l0AYyRlLgVk_ht-PLQywOFxOLEjOT8h5a0ErdsGtvDrMZG4.MSxGlYch29kzKfnRwxakl_Aa3-LEmryVC_WBM9_x1tU&amp;dib_tag=se&amp;keywords=Ann+Budd&amp;nsdOptOutParam=true&amp;qid=1729599009&amp;sprefix=ann+budd%2Caps%2C154&amp;sr=8-3" TargetMode="External"/><Relationship Id="rId7" Type="http://schemas.openxmlformats.org/officeDocument/2006/relationships/hyperlink" Target="https://www.amazon.co.uk/Finishing-School-Master-Class-Knitters/dp/1936096196/ref=sr_1_1?crid=3HNM6KUV6NDOG&amp;dib=eyJ2IjoiMSJ9.UCjrcBcCYSjtcSO3JXrg08stET0aakRaHQHf33ZuCY-qU0Y1gm5U36BgrBjC8HEfdHMQpzco8vyco5tLLZAyqra9uIHwhORFvJ7nY7CdiyR5D6ASdqn2XCadGenAQHJ9hxIcEJvJlAdlGfbROfTnV2p5axj5-piB3tzpcbLvljIYoblZjQImqDO7OH4WnEWDZoDf77hLSUg3EwL4MczIKuF5zVNTUs0gkHbaM_H3pt8.1SvSGjAGn88zO8dcStwVp-1-kUusNR5ouDZ0ubHqNWY&amp;dib_tag=se&amp;keywords=Finishing+School+Knitting&amp;nsdOptOutParam=true&amp;qid=1729599107&amp;sprefix=finishing+school+knitting%2Caps%2C138&amp;sr=8-1" TargetMode="External"/><Relationship Id="rId2" Type="http://schemas.openxmlformats.org/officeDocument/2006/relationships/hyperlink" Target="https://www.amazon.co.uk/Crochet-Answer-Book-Edie-Eckman/dp/1612124062/ref=sr_1_3?crid=35KQGDDYCUCJZ&amp;dib=eyJ2IjoiMSJ9.q2m_6VdVkSEXWuiop5lYHoGqDt_Y4b6Ak_NrZ0vP7ZEuZJeSfnfG1UWzODb8BW50IRshFGHh-qnFLlk8arFz_LeKmCFNL9cRLCCwfkf7Lxz8zp-Z6P3urLaB10RHR7htUcj_ScwGZv6aJhx_GkoNacTDLfpko_Z96sNhJkoKQqFde3rPAMp1EVQevHvLf9EsNDj7LTqZtRrFoBCrg26veGA_JHI5F7EljlqwK6GZ67g.VTLkpBxIhFIFXjQzo1fBa2Xx5SjsgP9Po9dh-cGXLp4&amp;dib_tag=se&amp;keywords=Edie+Eckman&amp;nsdOptOutParam=true&amp;qid=1729598845&amp;sprefix=edie+eckman%2Caps%2C151&amp;sr=8-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.uk/Principles-Knitting-June-Hemmons-Hiatt/dp/1416535179/ref=sr_1_1?crid=6O2OO7ZNT1QT&amp;dib=eyJ2IjoiMSJ9.7FaWhDFUr5QLLKGBRtKlvff8vsDz3Q9Cj569ps5J2QSFzXTCgjDjpHu_RjkBBphYspk7hY6qDTpJpKZuZLtoqap0xzPkTFMZDuJrY46ViNONxki3a33y_pCMZvHUnzSN4oIWI0wElSjixEByjT1vhZm7NMVZppOhVobDhOypE3K5LZMFuBYSmLAfeL0fcEbW-EkASrQSwFUNgq3dLtxmFYF7VzxbclIUANO3JpxcvEQ.9HeyCccyahpGXf-D-3--WI2oBFLTKRpIqb2h_ZlPZuc&amp;dib_tag=se&amp;keywords=The+Principles+of+Knitting&amp;nsdOptOutParam=true&amp;qid=1729599076&amp;sprefix=the+principles+of+knitting%2Caps%2C144&amp;sr=8-1" TargetMode="External"/><Relationship Id="rId5" Type="http://schemas.openxmlformats.org/officeDocument/2006/relationships/hyperlink" Target="https://www.amazon.co.uk/Knit-Fix-Problem-Solving-Knitters-ebook/dp/B00DH40MO0/ref=sr_1_6?crid=3Q5DNMX2BBWAM&amp;dib=eyJ2IjoiMSJ9.l3mrjSvpEYxdaT0c0Mlqx9pBCRcCMfMHjXIeeLD0yo3_5GmZKK3881KFXSSZXvAcFtJG_DUAIINuO7o2mflp7nSDUyQVUo_kxVRVsM7q4ekFRW1OIh3BViZZSQBOrGCLYv85AN-Shx7zxMmpcMbfb_RXpJX8nPY6Gyrss13xeZm09tb-FgLAu1DecoOSJAUSHPAZ9T67RZqnNMQCCA8K4SzDEydveE97UYq6BSW5FzNTFm4qrCWpAsnIR282bJLUGz6TKGtb58DiHRKfqldb6JdTJZj7oPydYPZ836VTO5k.AebvaHoSbWPBIt-qsKmXWYQK9H5DMraiSWajs1W_yKA&amp;dib_tag=se&amp;keywords=Knit+Fix&amp;nsdOptOutParam=true&amp;qid=1729599045&amp;sprefix=knit+fix%2Caps%2C162&amp;sr=8-6" TargetMode="External"/><Relationship Id="rId4" Type="http://schemas.openxmlformats.org/officeDocument/2006/relationships/hyperlink" Target="https://www.amazon.co.uk/Knitters-Handy-Book-Patterns-Interweave/dp/1931499047/ref=sr_1_2?crid=2SB1E2SLYRN9C&amp;dib=eyJ2IjoiMSJ9.im-oD2dovXbXq2NjIw9uNqiTVedcXgXvHUVbiPo8YJ-gFhwOD_uPW89njIkfm2lcwTaMMG7LVRA16h7tOfYyrkowuhH0cU9DiIw-2BxFxujm9qDKdcF1DV35okMqccuMopYg5yXcIj5kgwEKNpM0V2Tns0CJ6VA6bTW0pmX3a9h_x2JYZB6VnWEeGae5l0AYyRlLgVk_ht-PLQywOFxOLEjOT8h5a0ErdsGtvDrMZG4.MSxGlYch29kzKfnRwxakl_Aa3-LEmryVC_WBM9_x1tU&amp;dib_tag=se&amp;keywords=Ann+Budd&amp;nsdOptOutParam=true&amp;qid=1729599009&amp;sprefix=ann+budd%2Caps%2C154&amp;sr=8-2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vecrafts.com/en-gb" TargetMode="External"/><Relationship Id="rId2" Type="http://schemas.openxmlformats.org/officeDocument/2006/relationships/hyperlink" Target="https://www.woolwarehouse.co.uk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moniteyarns.co.uk/" TargetMode="External"/><Relationship Id="rId4" Type="http://schemas.openxmlformats.org/officeDocument/2006/relationships/hyperlink" Target="https://www.ukhandknitting.com/finding-a-yarn-shop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n in blue blanket">
            <a:extLst>
              <a:ext uri="{FF2B5EF4-FFF2-40B4-BE49-F238E27FC236}">
                <a16:creationId xmlns:a16="http://schemas.microsoft.com/office/drawing/2014/main" id="{E6DB0564-0D04-BB14-830D-849CBD4CC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23103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072E9-00F2-C441-DDA2-CB7D467DF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GB" sz="6600">
                <a:solidFill>
                  <a:schemeClr val="bg1"/>
                </a:solidFill>
              </a:rPr>
              <a:t>Maths for Yarn-ies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062EE-B03E-21B7-A036-E81060D45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GB">
                <a:solidFill>
                  <a:schemeClr val="bg1"/>
                </a:solidFill>
              </a:rPr>
              <a:t>Hannah Hodge Waller</a:t>
            </a:r>
          </a:p>
        </p:txBody>
      </p:sp>
    </p:spTree>
    <p:extLst>
      <p:ext uri="{BB962C8B-B14F-4D97-AF65-F5344CB8AC3E}">
        <p14:creationId xmlns:p14="http://schemas.microsoft.com/office/powerpoint/2010/main" val="1383593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EA340E-CFC4-CC24-5F3F-74200FCF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68" y="252619"/>
            <a:ext cx="9746865" cy="4068096"/>
          </a:xfrm>
          <a:prstGeom prst="rect">
            <a:avLst/>
          </a:prstGeom>
        </p:spPr>
      </p:pic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949" b="2046"/>
          <a:stretch/>
        </p:blipFill>
        <p:spPr>
          <a:xfrm>
            <a:off x="372637" y="4858188"/>
            <a:ext cx="4997064" cy="9730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FE5EDD-9288-F555-C305-3D329646BBDB}"/>
              </a:ext>
            </a:extLst>
          </p:cNvPr>
          <p:cNvSpPr txBox="1"/>
          <p:nvPr/>
        </p:nvSpPr>
        <p:spPr>
          <a:xfrm>
            <a:off x="537882" y="4673522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1992888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EA340E-CFC4-CC24-5F3F-74200FCFC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68" y="252619"/>
            <a:ext cx="9746865" cy="4068096"/>
          </a:xfrm>
          <a:prstGeom prst="rect">
            <a:avLst/>
          </a:prstGeom>
        </p:spPr>
      </p:pic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949" b="2046"/>
          <a:stretch/>
        </p:blipFill>
        <p:spPr>
          <a:xfrm>
            <a:off x="372637" y="4858188"/>
            <a:ext cx="4997064" cy="9730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89C489-F91E-140A-D82F-6ABC612F6CB8}"/>
              </a:ext>
            </a:extLst>
          </p:cNvPr>
          <p:cNvSpPr txBox="1"/>
          <p:nvPr/>
        </p:nvSpPr>
        <p:spPr>
          <a:xfrm>
            <a:off x="6571170" y="4404785"/>
            <a:ext cx="48864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How much?</a:t>
            </a:r>
          </a:p>
          <a:p>
            <a:r>
              <a:rPr lang="en-GB" sz="1800" dirty="0"/>
              <a:t>280 yards is ~257 meters</a:t>
            </a:r>
          </a:p>
          <a:p>
            <a:endParaRPr lang="en-GB" dirty="0"/>
          </a:p>
          <a:p>
            <a:r>
              <a:rPr lang="en-GB" sz="1800" dirty="0"/>
              <a:t>Meters Needed / Ball Length (M) = Number of Balls</a:t>
            </a:r>
          </a:p>
          <a:p>
            <a:endParaRPr lang="en-GB" dirty="0"/>
          </a:p>
          <a:p>
            <a:r>
              <a:rPr lang="en-GB" sz="1800" dirty="0"/>
              <a:t>257 / 75 = 3.42 balls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2ECF13-852E-BAE4-A8A3-047C35724D62}"/>
              </a:ext>
            </a:extLst>
          </p:cNvPr>
          <p:cNvSpPr txBox="1"/>
          <p:nvPr/>
        </p:nvSpPr>
        <p:spPr>
          <a:xfrm>
            <a:off x="537882" y="4673522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3270141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332630" y="4927942"/>
            <a:ext cx="4997064" cy="9730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8FB1CB-86EA-265B-C558-AC954B0D4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09" y="591841"/>
            <a:ext cx="10693950" cy="35244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9AA0FB-4DF7-6E05-4432-440DF0089E81}"/>
              </a:ext>
            </a:extLst>
          </p:cNvPr>
          <p:cNvSpPr txBox="1"/>
          <p:nvPr/>
        </p:nvSpPr>
        <p:spPr>
          <a:xfrm>
            <a:off x="537882" y="4673522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2233384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332630" y="4927942"/>
            <a:ext cx="4997064" cy="9730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8FB1CB-86EA-265B-C558-AC954B0D4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09" y="591841"/>
            <a:ext cx="10693950" cy="35244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07FEF2-B896-FBDE-0C3F-E93A90797D1A}"/>
              </a:ext>
            </a:extLst>
          </p:cNvPr>
          <p:cNvSpPr txBox="1"/>
          <p:nvPr/>
        </p:nvSpPr>
        <p:spPr>
          <a:xfrm>
            <a:off x="6571170" y="4404785"/>
            <a:ext cx="48864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How much?</a:t>
            </a:r>
          </a:p>
          <a:p>
            <a:r>
              <a:rPr lang="en-GB" sz="1800" dirty="0"/>
              <a:t>280 yards is ~257 meters</a:t>
            </a:r>
          </a:p>
          <a:p>
            <a:endParaRPr lang="en-GB" dirty="0"/>
          </a:p>
          <a:p>
            <a:r>
              <a:rPr lang="en-GB" sz="1800" dirty="0"/>
              <a:t>Meters needed / Ball Length (M) = Number of Balls</a:t>
            </a:r>
          </a:p>
          <a:p>
            <a:endParaRPr lang="en-GB" dirty="0"/>
          </a:p>
          <a:p>
            <a:r>
              <a:rPr lang="en-GB" sz="1800" dirty="0"/>
              <a:t>257 / 185 = 1.39 balls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6DEB60-A1D9-D237-1A1E-BA6CE0769327}"/>
              </a:ext>
            </a:extLst>
          </p:cNvPr>
          <p:cNvSpPr txBox="1"/>
          <p:nvPr/>
        </p:nvSpPr>
        <p:spPr>
          <a:xfrm>
            <a:off x="537882" y="4673522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627404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949" b="2046"/>
          <a:stretch/>
        </p:blipFill>
        <p:spPr>
          <a:xfrm>
            <a:off x="623767" y="5186021"/>
            <a:ext cx="4997064" cy="9730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DEB300-7E50-26EA-8C80-2C0FB6611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07" y="398509"/>
            <a:ext cx="11410939" cy="44165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181A34-F38B-7FB7-3C80-8B42D626B9B8}"/>
              </a:ext>
            </a:extLst>
          </p:cNvPr>
          <p:cNvSpPr txBox="1"/>
          <p:nvPr/>
        </p:nvSpPr>
        <p:spPr>
          <a:xfrm>
            <a:off x="623767" y="5001355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399438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E90C04E8-4B20-DAC4-B1D7-BE857D8EBB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949" b="2046"/>
          <a:stretch/>
        </p:blipFill>
        <p:spPr>
          <a:xfrm>
            <a:off x="623767" y="5186021"/>
            <a:ext cx="4997064" cy="9730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DEB300-7E50-26EA-8C80-2C0FB6611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07" y="398509"/>
            <a:ext cx="11410939" cy="44165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7A0010-E856-9EE1-7CC3-0869D6D7B07F}"/>
              </a:ext>
            </a:extLst>
          </p:cNvPr>
          <p:cNvSpPr txBox="1"/>
          <p:nvPr/>
        </p:nvSpPr>
        <p:spPr>
          <a:xfrm>
            <a:off x="6616947" y="4588893"/>
            <a:ext cx="48864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/>
              <a:t>How much?</a:t>
            </a:r>
          </a:p>
          <a:p>
            <a:r>
              <a:rPr lang="en-GB" sz="1800" dirty="0"/>
              <a:t>280 yards is ~257 meters</a:t>
            </a:r>
          </a:p>
          <a:p>
            <a:endParaRPr lang="en-GB" dirty="0"/>
          </a:p>
          <a:p>
            <a:r>
              <a:rPr lang="en-GB" sz="1800" dirty="0"/>
              <a:t>Meters Needed / Ball Length (M) = Number of Balls</a:t>
            </a:r>
          </a:p>
          <a:p>
            <a:endParaRPr lang="en-GB" dirty="0"/>
          </a:p>
          <a:p>
            <a:r>
              <a:rPr lang="en-GB" sz="1800" dirty="0"/>
              <a:t>257 / 300 = 0.85 balls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CEEE61-37B1-F7DD-CEC0-5042C08FB32E}"/>
              </a:ext>
            </a:extLst>
          </p:cNvPr>
          <p:cNvSpPr txBox="1"/>
          <p:nvPr/>
        </p:nvSpPr>
        <p:spPr>
          <a:xfrm>
            <a:off x="623767" y="4920673"/>
            <a:ext cx="1600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Pattern Gauge</a:t>
            </a:r>
          </a:p>
        </p:txBody>
      </p:sp>
    </p:spTree>
    <p:extLst>
      <p:ext uri="{BB962C8B-B14F-4D97-AF65-F5344CB8AC3E}">
        <p14:creationId xmlns:p14="http://schemas.microsoft.com/office/powerpoint/2010/main" val="3751166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olored yarn balls and knitted textiles">
            <a:extLst>
              <a:ext uri="{FF2B5EF4-FFF2-40B4-BE49-F238E27FC236}">
                <a16:creationId xmlns:a16="http://schemas.microsoft.com/office/drawing/2014/main" id="{8D44B36B-FDAA-7B6C-E496-E1C9DEE15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93" b="14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250B2E-4A88-67D1-3337-1BA454A6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Swatching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181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Needle and thread">
            <a:extLst>
              <a:ext uri="{FF2B5EF4-FFF2-40B4-BE49-F238E27FC236}">
                <a16:creationId xmlns:a16="http://schemas.microsoft.com/office/drawing/2014/main" id="{81EFBFA4-9280-5B4F-CCC3-C0A3CECDD2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62" r="9279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D3A9C5-F9E0-926D-B88F-26C65CDD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GB" sz="4000"/>
              <a:t>Swatch Golden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2C061-B59B-7FBF-3BD1-DDAD0EA32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9552" y="2370671"/>
            <a:ext cx="6382512" cy="408164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/>
              <a:t>You should knit (or crochet) a tension square or swatch.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Use the yarn you intend to use</a:t>
            </a:r>
          </a:p>
          <a:p>
            <a:r>
              <a:rPr lang="en-GB" sz="2000" dirty="0"/>
              <a:t>Use the needles or hooks you intend to use</a:t>
            </a:r>
          </a:p>
          <a:p>
            <a:r>
              <a:rPr lang="en-GB" sz="2000" dirty="0"/>
              <a:t>Follow pattern instructions (work in correct stitch pattern, in the round etc)</a:t>
            </a:r>
          </a:p>
          <a:p>
            <a:r>
              <a:rPr lang="en-GB" sz="2000" dirty="0"/>
              <a:t>Work larger swatch than pattern says –  15cm x 15cm (6x6 inches)</a:t>
            </a:r>
          </a:p>
          <a:p>
            <a:r>
              <a:rPr lang="en-GB" sz="2000" dirty="0"/>
              <a:t>Finish like final garment</a:t>
            </a:r>
          </a:p>
          <a:p>
            <a:r>
              <a:rPr lang="en-GB" sz="2000" dirty="0"/>
              <a:t>Measure swatch from middle</a:t>
            </a:r>
          </a:p>
        </p:txBody>
      </p:sp>
    </p:spTree>
    <p:extLst>
      <p:ext uri="{BB962C8B-B14F-4D97-AF65-F5344CB8AC3E}">
        <p14:creationId xmlns:p14="http://schemas.microsoft.com/office/powerpoint/2010/main" val="2120196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19EAA33-B673-ED37-0A53-A25FA2AC1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665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20093-78EE-BB2D-784F-C3518A4B3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tension is off!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1089-2663-8589-563D-FA670D12E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 have too few stitches -  e.g. 16 stitches</a:t>
            </a:r>
          </a:p>
          <a:p>
            <a:pPr>
              <a:buFontTx/>
              <a:buChar char="-"/>
            </a:pPr>
            <a:r>
              <a:rPr lang="en-GB" dirty="0"/>
              <a:t>Stitches are too big, reduce needle size and try again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011F8E9E-472A-92B7-9AD8-3F977B14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6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C907A-6CB9-B0C4-D50B-40BF15F3D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6D0F6-BFDD-7C8A-C846-986A04526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Interchangeable for Knitting and Crochet</a:t>
            </a:r>
          </a:p>
          <a:p>
            <a:r>
              <a:rPr lang="en-GB" dirty="0"/>
              <a:t>Non Exhaustive</a:t>
            </a:r>
          </a:p>
          <a:p>
            <a:pPr lvl="1"/>
            <a:r>
              <a:rPr lang="en-GB" dirty="0"/>
              <a:t>Additional Topics to research at the end</a:t>
            </a:r>
          </a:p>
          <a:p>
            <a:r>
              <a:rPr lang="en-GB" dirty="0"/>
              <a:t>Things that may be useful</a:t>
            </a:r>
          </a:p>
          <a:p>
            <a:pPr lvl="1"/>
            <a:r>
              <a:rPr lang="en-GB" dirty="0"/>
              <a:t>Pen/Paper</a:t>
            </a:r>
          </a:p>
          <a:p>
            <a:pPr lvl="1"/>
            <a:r>
              <a:rPr lang="en-GB" dirty="0"/>
              <a:t>Excel Spreadsheet</a:t>
            </a:r>
          </a:p>
          <a:p>
            <a:pPr lvl="1"/>
            <a:r>
              <a:rPr lang="en-GB" dirty="0"/>
              <a:t>Calculator</a:t>
            </a:r>
          </a:p>
        </p:txBody>
      </p:sp>
    </p:spTree>
    <p:extLst>
      <p:ext uri="{BB962C8B-B14F-4D97-AF65-F5344CB8AC3E}">
        <p14:creationId xmlns:p14="http://schemas.microsoft.com/office/powerpoint/2010/main" val="460459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20093-78EE-BB2D-784F-C3518A4B3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tension is off!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1089-2663-8589-563D-FA670D12E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 have too few stitches -  e.g. 16 stitches</a:t>
            </a:r>
          </a:p>
          <a:p>
            <a:pPr>
              <a:buFontTx/>
              <a:buChar char="-"/>
            </a:pPr>
            <a:r>
              <a:rPr lang="en-GB" dirty="0"/>
              <a:t>Stitches are too big, reduce needle size and try again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dirty="0"/>
              <a:t>I have too many stitches – </a:t>
            </a:r>
            <a:r>
              <a:rPr lang="en-GB" dirty="0" err="1"/>
              <a:t>e.g</a:t>
            </a:r>
            <a:r>
              <a:rPr lang="en-GB" dirty="0"/>
              <a:t> 20 stitches</a:t>
            </a:r>
          </a:p>
          <a:p>
            <a:pPr marL="0" indent="0">
              <a:buNone/>
            </a:pPr>
            <a:r>
              <a:rPr lang="en-GB" dirty="0"/>
              <a:t>- Stitches are too small, increase needle size and try again.</a:t>
            </a:r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011F8E9E-472A-92B7-9AD8-3F977B14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61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20093-78EE-BB2D-784F-C3518A4B3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tension is off!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1089-2663-8589-563D-FA670D12E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 have too few stitches -  e.g. 16 stitches</a:t>
            </a:r>
          </a:p>
          <a:p>
            <a:pPr>
              <a:buFontTx/>
              <a:buChar char="-"/>
            </a:pPr>
            <a:r>
              <a:rPr lang="en-GB" dirty="0"/>
              <a:t>Stitches are too big, reduce needle size and try again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dirty="0"/>
              <a:t>I have too many stitches – </a:t>
            </a:r>
            <a:r>
              <a:rPr lang="en-GB" dirty="0" err="1"/>
              <a:t>e.g</a:t>
            </a:r>
            <a:r>
              <a:rPr lang="en-GB" dirty="0"/>
              <a:t> 20 stitches</a:t>
            </a:r>
          </a:p>
          <a:p>
            <a:pPr>
              <a:buFontTx/>
              <a:buChar char="-"/>
            </a:pPr>
            <a:r>
              <a:rPr lang="en-GB" dirty="0"/>
              <a:t>Stitches are too small, increase needle size and try again.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But what if I like the fabric I’ve created?</a:t>
            </a:r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011F8E9E-472A-92B7-9AD8-3F977B14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81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20093-78EE-BB2D-784F-C3518A4B3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tension is off!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B1089-2663-8589-563D-FA670D12E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I have too few stitches -  e.g. 16 stitches</a:t>
            </a:r>
          </a:p>
          <a:p>
            <a:pPr>
              <a:buFontTx/>
              <a:buChar char="-"/>
            </a:pPr>
            <a:r>
              <a:rPr lang="en-GB" dirty="0"/>
              <a:t>Stitches are too big, reduce needle size and try again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dirty="0"/>
              <a:t>I have too many stitches – </a:t>
            </a:r>
            <a:r>
              <a:rPr lang="en-GB" dirty="0" err="1"/>
              <a:t>e.g</a:t>
            </a:r>
            <a:r>
              <a:rPr lang="en-GB" dirty="0"/>
              <a:t> 20 stitches</a:t>
            </a:r>
          </a:p>
          <a:p>
            <a:pPr>
              <a:buFontTx/>
              <a:buChar char="-"/>
            </a:pPr>
            <a:r>
              <a:rPr lang="en-GB" dirty="0"/>
              <a:t>Stitches are too small, increase needle size and try again.</a:t>
            </a:r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But what if I like the fabric I’ve created?</a:t>
            </a:r>
          </a:p>
          <a:p>
            <a:pPr marL="0" indent="0">
              <a:buNone/>
            </a:pPr>
            <a:endParaRPr lang="en-GB" b="1" dirty="0"/>
          </a:p>
          <a:p>
            <a:pPr marL="0" indent="0" algn="ctr">
              <a:buNone/>
            </a:pPr>
            <a:r>
              <a:rPr lang="en-GB" sz="4800" b="1" dirty="0">
                <a:solidFill>
                  <a:srgbClr val="FF0000"/>
                </a:solidFill>
              </a:rPr>
              <a:t>MATHS!</a:t>
            </a: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011F8E9E-472A-92B7-9AD8-3F977B14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0546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B9DCA3-3926-3765-E5DF-8BE9F9ADE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578" y="1443183"/>
            <a:ext cx="9664846" cy="379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111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823F33-EBDA-EBB9-B793-66688640A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47" y="643467"/>
            <a:ext cx="5139306" cy="55710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F13115-2D9F-9752-B7D6-A3CDD0E38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53" y="1813019"/>
            <a:ext cx="6033528" cy="125824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C1BDD1F-D8B8-EE9C-6B9F-FF44204C180E}"/>
              </a:ext>
            </a:extLst>
          </p:cNvPr>
          <p:cNvSpPr/>
          <p:nvPr/>
        </p:nvSpPr>
        <p:spPr>
          <a:xfrm>
            <a:off x="5933130" y="2505875"/>
            <a:ext cx="5959351" cy="22336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003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C1FC-0FF1-6917-63B6-85C282CC3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Read your pattern!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D515-B104-525A-AE22-2D0D1604C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This pattern starts top down.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I know no additional shaping is done after the divide for the sleeves.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Measurement A is from this point.</a:t>
            </a:r>
          </a:p>
          <a:p>
            <a:pPr marL="0" indent="0">
              <a:buNone/>
            </a:pPr>
            <a:r>
              <a:rPr lang="en-GB" dirty="0"/>
              <a:t>[80 (92, 100 ….) body </a:t>
            </a:r>
            <a:r>
              <a:rPr lang="en-GB" dirty="0" err="1"/>
              <a:t>sts</a:t>
            </a:r>
            <a:r>
              <a:rPr lang="en-GB" dirty="0"/>
              <a:t> on the needles, sleeve </a:t>
            </a:r>
            <a:r>
              <a:rPr lang="en-GB" dirty="0" err="1"/>
              <a:t>sts</a:t>
            </a:r>
            <a:r>
              <a:rPr lang="en-GB" dirty="0"/>
              <a:t> are now on hold]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 is 20.5 inches, 92 stitches are 20.5 inches.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E942B-CB8C-6911-9FF8-5C17781FB8DB}"/>
              </a:ext>
            </a:extLst>
          </p:cNvPr>
          <p:cNvSpPr/>
          <p:nvPr/>
        </p:nvSpPr>
        <p:spPr>
          <a:xfrm>
            <a:off x="1540877" y="4211937"/>
            <a:ext cx="538681" cy="48893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728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1734"/>
            <a:ext cx="10515600" cy="45752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Sometimes easier to work backwards as we know all of the variables.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Easier to work with stitches per inch rather than over 4 inches.</a:t>
            </a:r>
          </a:p>
          <a:p>
            <a:pPr marL="0" indent="0">
              <a:buNone/>
            </a:pPr>
            <a:r>
              <a:rPr lang="en-GB" dirty="0"/>
              <a:t>18st per 4 inches  = 4.5 stitches per inch (SPI)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3B7DBA2F-2747-81B4-881C-450DDC86EC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83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1734"/>
            <a:ext cx="10515600" cy="45752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Sometimes easier to work backwards as we know all of the variables.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Easier to work with stitches per inch rather than over 4 inches.</a:t>
            </a:r>
          </a:p>
          <a:p>
            <a:pPr marL="0" indent="0">
              <a:buNone/>
            </a:pPr>
            <a:r>
              <a:rPr lang="en-GB" dirty="0"/>
              <a:t>18st per 4 inches  = 4.5 stitches per inch (SPI)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SPI x Finished Size = Stitch Count</a:t>
            </a:r>
          </a:p>
          <a:p>
            <a:pPr marL="0" indent="0">
              <a:buNone/>
            </a:pPr>
            <a:r>
              <a:rPr lang="en-GB" dirty="0"/>
              <a:t>4.5 SPI x 20.5 inches = ~92 stitches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When dealing with fractional stitches it’s sometimes partially out.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3B7DBA2F-2747-81B4-881C-450DDC86EC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949" b="2046"/>
          <a:stretch/>
        </p:blipFill>
        <p:spPr>
          <a:xfrm>
            <a:off x="6270867" y="541361"/>
            <a:ext cx="4997064" cy="97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56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775"/>
            <a:ext cx="10515600" cy="461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16276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775"/>
            <a:ext cx="10515600" cy="461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SPI x Finished Size = Stitch Count</a:t>
            </a:r>
          </a:p>
          <a:p>
            <a:pPr marL="0" indent="0">
              <a:buNone/>
            </a:pPr>
            <a:r>
              <a:rPr lang="en-GB" dirty="0"/>
              <a:t>4 SPI x ? inches = 92 stitches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1261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C907A-6CB9-B0C4-D50B-40BF15F3D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6D0F6-BFDD-7C8A-C846-986A04526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A45BC1-6E52-08D2-BF3D-57F84BAAC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4655" y="1"/>
            <a:ext cx="12416655" cy="673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6280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775"/>
            <a:ext cx="10515600" cy="461818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SPI x Finished Size = Stitch Count</a:t>
            </a:r>
          </a:p>
          <a:p>
            <a:pPr marL="0" indent="0">
              <a:buNone/>
            </a:pPr>
            <a:r>
              <a:rPr lang="en-GB" dirty="0"/>
              <a:t>4 SPI x ? inches = 92 stitches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Flip the equation</a:t>
            </a:r>
          </a:p>
          <a:p>
            <a:pPr marL="0" indent="0">
              <a:buNone/>
            </a:pPr>
            <a:r>
              <a:rPr lang="en-GB" dirty="0"/>
              <a:t>Stitch Count / SPI  = Finished Size</a:t>
            </a:r>
          </a:p>
          <a:p>
            <a:pPr marL="0" indent="0">
              <a:buNone/>
            </a:pPr>
            <a:r>
              <a:rPr lang="en-GB" dirty="0"/>
              <a:t>92 / 4 = 23 inches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If worked according to pattern it would be 2.5 inches too large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34246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858"/>
            <a:ext cx="10515600" cy="573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if I use the numbers from the 0-6 month size instead?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49160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858"/>
            <a:ext cx="10515600" cy="573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if I use the numbers from the 0-6 month size instead?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Measurement A is from this point.</a:t>
            </a:r>
          </a:p>
          <a:p>
            <a:pPr marL="0" indent="0">
              <a:buNone/>
            </a:pPr>
            <a:r>
              <a:rPr lang="en-GB" dirty="0"/>
              <a:t>[80 (92, 100 ….) body </a:t>
            </a:r>
            <a:r>
              <a:rPr lang="en-GB" dirty="0" err="1"/>
              <a:t>sts</a:t>
            </a:r>
            <a:r>
              <a:rPr lang="en-GB" dirty="0"/>
              <a:t> on the needles, sleeve </a:t>
            </a:r>
            <a:r>
              <a:rPr lang="en-GB" dirty="0" err="1"/>
              <a:t>sts</a:t>
            </a:r>
            <a:r>
              <a:rPr lang="en-GB" dirty="0"/>
              <a:t> are now on hold]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9E053D-43F1-53E8-FE75-1EB1B0FF6450}"/>
              </a:ext>
            </a:extLst>
          </p:cNvPr>
          <p:cNvSpPr/>
          <p:nvPr/>
        </p:nvSpPr>
        <p:spPr>
          <a:xfrm>
            <a:off x="960939" y="2989711"/>
            <a:ext cx="538681" cy="48893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1549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858"/>
            <a:ext cx="10515600" cy="573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if I use the numbers from the 0-6 month size instead?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Measurement A is from this point.</a:t>
            </a:r>
          </a:p>
          <a:p>
            <a:pPr marL="0" indent="0">
              <a:buNone/>
            </a:pPr>
            <a:r>
              <a:rPr lang="en-GB" dirty="0"/>
              <a:t>[80 (92, 100 ….) body </a:t>
            </a:r>
            <a:r>
              <a:rPr lang="en-GB" dirty="0" err="1"/>
              <a:t>sts</a:t>
            </a:r>
            <a:r>
              <a:rPr lang="en-GB" dirty="0"/>
              <a:t> on the needles, sleeve </a:t>
            </a:r>
            <a:r>
              <a:rPr lang="en-GB" dirty="0" err="1"/>
              <a:t>sts</a:t>
            </a:r>
            <a:r>
              <a:rPr lang="en-GB" dirty="0"/>
              <a:t> are now on hold]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Flip the equation</a:t>
            </a:r>
          </a:p>
          <a:p>
            <a:pPr marL="0" indent="0">
              <a:buNone/>
            </a:pPr>
            <a:r>
              <a:rPr lang="en-GB" dirty="0"/>
              <a:t>Stitch Count / SPI  = Finished Size</a:t>
            </a:r>
          </a:p>
          <a:p>
            <a:pPr marL="0" indent="0">
              <a:buNone/>
            </a:pPr>
            <a:r>
              <a:rPr lang="en-GB" dirty="0"/>
              <a:t>80 / 4 = 20 inches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9E053D-43F1-53E8-FE75-1EB1B0FF6450}"/>
              </a:ext>
            </a:extLst>
          </p:cNvPr>
          <p:cNvSpPr/>
          <p:nvPr/>
        </p:nvSpPr>
        <p:spPr>
          <a:xfrm>
            <a:off x="960939" y="2989711"/>
            <a:ext cx="538681" cy="48893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0589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15BC-8F0C-49B6-3CF7-E16440F16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858"/>
            <a:ext cx="10515600" cy="57351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Our smaller tension = 16 stitches per 4 inches (4 SPI)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if I cast on the 0-6 month size?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Measurement A is from this point.</a:t>
            </a:r>
          </a:p>
          <a:p>
            <a:pPr marL="0" indent="0">
              <a:buNone/>
            </a:pPr>
            <a:r>
              <a:rPr lang="en-GB" dirty="0"/>
              <a:t>[80 (92, 100 ….) body </a:t>
            </a:r>
            <a:r>
              <a:rPr lang="en-GB" dirty="0" err="1"/>
              <a:t>sts</a:t>
            </a:r>
            <a:r>
              <a:rPr lang="en-GB" dirty="0"/>
              <a:t> on the needles, sleeve </a:t>
            </a:r>
            <a:r>
              <a:rPr lang="en-GB" dirty="0" err="1"/>
              <a:t>sts</a:t>
            </a:r>
            <a:r>
              <a:rPr lang="en-GB" dirty="0"/>
              <a:t> are now on hold]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Flip the equation</a:t>
            </a:r>
          </a:p>
          <a:p>
            <a:pPr marL="0" indent="0">
              <a:buNone/>
            </a:pPr>
            <a:r>
              <a:rPr lang="en-GB" dirty="0"/>
              <a:t>Stitch Count / SPI  = Finished Size</a:t>
            </a:r>
          </a:p>
          <a:p>
            <a:pPr marL="0" indent="0">
              <a:buNone/>
            </a:pPr>
            <a:r>
              <a:rPr lang="en-GB" dirty="0"/>
              <a:t>80 / 4 = 20 inches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A4E42-181C-22BE-52FE-07568D8044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16" t="-1109" r="28633" b="1109"/>
          <a:stretch/>
        </p:blipFill>
        <p:spPr>
          <a:xfrm>
            <a:off x="7381468" y="4621570"/>
            <a:ext cx="4312957" cy="12582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9584E5-42A3-DA63-FA84-66EC0804ABBA}"/>
              </a:ext>
            </a:extLst>
          </p:cNvPr>
          <p:cNvSpPr/>
          <p:nvPr/>
        </p:nvSpPr>
        <p:spPr>
          <a:xfrm>
            <a:off x="8365046" y="5337006"/>
            <a:ext cx="527341" cy="24144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9E053D-43F1-53E8-FE75-1EB1B0FF6450}"/>
              </a:ext>
            </a:extLst>
          </p:cNvPr>
          <p:cNvSpPr/>
          <p:nvPr/>
        </p:nvSpPr>
        <p:spPr>
          <a:xfrm>
            <a:off x="960939" y="2989711"/>
            <a:ext cx="538681" cy="48893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E50704-8396-C01F-8B42-0982B5C3E587}"/>
              </a:ext>
            </a:extLst>
          </p:cNvPr>
          <p:cNvSpPr txBox="1"/>
          <p:nvPr/>
        </p:nvSpPr>
        <p:spPr>
          <a:xfrm>
            <a:off x="838200" y="6092976"/>
            <a:ext cx="2773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Much closer!</a:t>
            </a:r>
          </a:p>
        </p:txBody>
      </p:sp>
    </p:spTree>
    <p:extLst>
      <p:ext uri="{BB962C8B-B14F-4D97-AF65-F5344CB8AC3E}">
        <p14:creationId xmlns:p14="http://schemas.microsoft.com/office/powerpoint/2010/main" val="1492854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D2F3-29B4-4A74-BDAA-143B308B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Maths for Custom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D7FB-36C0-B6E4-1CB5-A39C50D0D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Head circumference – 60cm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34234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D2F3-29B4-4A74-BDAA-143B308B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Maths for Custom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D7FB-36C0-B6E4-1CB5-A39C50D0D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Head circumference – 60cm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Tension Square –  40 stitches 80 rows for 10cm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86751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D2F3-29B4-4A74-BDAA-143B308B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Maths for Custom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D7FB-36C0-B6E4-1CB5-A39C50D0D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Head circumference – 60cm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Tension Square –  40 stitches 80 rows for 10cm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Finished Size * Stitches per cm = Cast on</a:t>
            </a:r>
          </a:p>
          <a:p>
            <a:pPr marL="0" indent="0">
              <a:buNone/>
            </a:pPr>
            <a:r>
              <a:rPr lang="en-GB" dirty="0"/>
              <a:t>60 * 4 = 240 stitches cast 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7783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D2F3-29B4-4A74-BDAA-143B308B4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Maths for Custom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D7FB-36C0-B6E4-1CB5-A39C50D0D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Caveats:</a:t>
            </a:r>
          </a:p>
          <a:p>
            <a:pPr marL="0" indent="0">
              <a:buNone/>
            </a:pPr>
            <a:endParaRPr lang="en-GB" dirty="0"/>
          </a:p>
          <a:p>
            <a:pPr>
              <a:buFontTx/>
              <a:buChar char="-"/>
            </a:pPr>
            <a:r>
              <a:rPr lang="en-GB" dirty="0"/>
              <a:t>Most patterns have “ease”</a:t>
            </a:r>
          </a:p>
          <a:p>
            <a:pPr lvl="1">
              <a:buFontTx/>
              <a:buChar char="-"/>
            </a:pPr>
            <a:r>
              <a:rPr lang="en-GB" dirty="0"/>
              <a:t>Positive Ease is where the finished measurements are larger than the body</a:t>
            </a:r>
          </a:p>
          <a:p>
            <a:pPr lvl="1">
              <a:buFontTx/>
              <a:buChar char="-"/>
            </a:pPr>
            <a:r>
              <a:rPr lang="en-GB" dirty="0"/>
              <a:t>Negative Ease is where the finished measurements are smaller than the body</a:t>
            </a:r>
          </a:p>
          <a:p>
            <a:pPr lvl="1">
              <a:buFontTx/>
              <a:buChar char="-"/>
            </a:pPr>
            <a:r>
              <a:rPr lang="en-GB" dirty="0"/>
              <a:t>Zero Ease is where the measurements are the same size</a:t>
            </a:r>
          </a:p>
        </p:txBody>
      </p:sp>
    </p:spTree>
    <p:extLst>
      <p:ext uri="{BB962C8B-B14F-4D97-AF65-F5344CB8AC3E}">
        <p14:creationId xmlns:p14="http://schemas.microsoft.com/office/powerpoint/2010/main" val="472440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7FFC68C-838A-18CF-55C8-804768AA8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32" y="1285256"/>
            <a:ext cx="360997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E6F429-E959-1848-A064-44AB61E88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016" y="1492150"/>
            <a:ext cx="3793849" cy="4555606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C7F483E-B030-5137-8D7B-B227247F6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381" y="1690688"/>
            <a:ext cx="3362413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551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F65200E-BE19-61BA-8C12-E73CE7790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4850097"/>
            <a:ext cx="12202175" cy="2021488"/>
            <a:chOff x="-1" y="-29768"/>
            <a:chExt cx="12202175" cy="151935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DCB7929-1F93-E966-9A22-29A959C2A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E9333BF-F59E-1341-F162-50F583238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289101" y="-1429602"/>
              <a:ext cx="1507122" cy="4319024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F345832-F005-417F-6A2A-8481A275F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962663" y="-3992432"/>
              <a:ext cx="1519356" cy="9444683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  <a:alpha val="70000"/>
                  </a:schemeClr>
                </a:gs>
              </a:gsLst>
              <a:lin ang="9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white and black text&#10;&#10;Description automatically generated">
            <a:extLst>
              <a:ext uri="{FF2B5EF4-FFF2-40B4-BE49-F238E27FC236}">
                <a16:creationId xmlns:a16="http://schemas.microsoft.com/office/drawing/2014/main" id="{023A0309-2681-438B-E5D3-E87BC8645B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633" b="2046"/>
          <a:stretch/>
        </p:blipFill>
        <p:spPr>
          <a:xfrm>
            <a:off x="987618" y="1073497"/>
            <a:ext cx="4997064" cy="2810317"/>
          </a:xfrm>
          <a:prstGeom prst="rect">
            <a:avLst/>
          </a:prstGeom>
        </p:spPr>
      </p:pic>
      <p:pic>
        <p:nvPicPr>
          <p:cNvPr id="7" name="Picture 6" descr="A close up of a text&#10;&#10;Description automatically generated">
            <a:extLst>
              <a:ext uri="{FF2B5EF4-FFF2-40B4-BE49-F238E27FC236}">
                <a16:creationId xmlns:a16="http://schemas.microsoft.com/office/drawing/2014/main" id="{1CFD8765-310A-9C60-32C3-89D078B91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318" y="1707742"/>
            <a:ext cx="4997064" cy="15426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1555B0-0CB0-E338-8386-9CA57DBC8F21}"/>
              </a:ext>
            </a:extLst>
          </p:cNvPr>
          <p:cNvSpPr/>
          <p:nvPr/>
        </p:nvSpPr>
        <p:spPr>
          <a:xfrm>
            <a:off x="1347169" y="1549594"/>
            <a:ext cx="2477955" cy="2652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06DD88-671B-4B1A-8778-28D0372ADE5E}"/>
              </a:ext>
            </a:extLst>
          </p:cNvPr>
          <p:cNvSpPr/>
          <p:nvPr/>
        </p:nvSpPr>
        <p:spPr>
          <a:xfrm>
            <a:off x="1420813" y="3429000"/>
            <a:ext cx="1684466" cy="26524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665121-AC37-55D7-6C23-B5AAB9BCD142}"/>
              </a:ext>
            </a:extLst>
          </p:cNvPr>
          <p:cNvSpPr/>
          <p:nvPr/>
        </p:nvSpPr>
        <p:spPr>
          <a:xfrm>
            <a:off x="9555171" y="2546819"/>
            <a:ext cx="876557" cy="3179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77089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Knitting Increase/ Decrease Calculator - </a:t>
            </a:r>
            <a:r>
              <a:rPr lang="en-GB" sz="2400" dirty="0">
                <a:hlinkClick r:id="rId2"/>
              </a:rPr>
              <a:t>https://www.worldknits.com/knitting-calculators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Crochet Increase/ Decrease Calculator </a:t>
            </a:r>
            <a:r>
              <a:rPr lang="en-GB" sz="2400" dirty="0">
                <a:hlinkClick r:id="rId3"/>
              </a:rPr>
              <a:t>https://www.poppyshop.ca/crochetcalculator</a:t>
            </a:r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Ysolda</a:t>
            </a:r>
            <a:r>
              <a:rPr lang="en-GB" sz="2400" dirty="0"/>
              <a:t> </a:t>
            </a:r>
            <a:r>
              <a:rPr lang="en-GB" sz="2400" dirty="0" err="1"/>
              <a:t>Teauge</a:t>
            </a:r>
            <a:r>
              <a:rPr lang="en-GB" sz="2400" dirty="0"/>
              <a:t> – Choosing a Pattern Size </a:t>
            </a:r>
            <a:r>
              <a:rPr lang="en-GB" sz="2400" dirty="0">
                <a:hlinkClick r:id="rId4"/>
              </a:rPr>
              <a:t>https://ysolda.com/blogs/journal/choosing-a-size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TechKnitter</a:t>
            </a:r>
            <a:r>
              <a:rPr lang="en-GB" sz="2400" dirty="0"/>
              <a:t> – Technical Everything </a:t>
            </a:r>
            <a:r>
              <a:rPr lang="en-GB" sz="2400" dirty="0">
                <a:hlinkClick r:id="rId5"/>
              </a:rPr>
              <a:t>https://techknitter.blogspot.com/2010/04/revised-unified-index-for.html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Edie </a:t>
            </a:r>
            <a:r>
              <a:rPr lang="en-GB" sz="2400" dirty="0" err="1"/>
              <a:t>Echman</a:t>
            </a:r>
            <a:r>
              <a:rPr lang="en-GB" sz="2400" dirty="0"/>
              <a:t> (Knitting and Crochet) https://www.edieeckman.com/knit-crochet-design-resources/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4632766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Yarn Substitution - </a:t>
            </a:r>
            <a:r>
              <a:rPr lang="en-GB" sz="2400" dirty="0">
                <a:hlinkClick r:id="rId2"/>
              </a:rPr>
              <a:t>How to substitute yarn (yarnsub.com)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Yarn Structure - </a:t>
            </a:r>
            <a:r>
              <a:rPr lang="en-GB" sz="2400" dirty="0">
                <a:hlinkClick r:id="rId3"/>
              </a:rPr>
              <a:t>Yarn Structure Matters to Your Projects - Jill Wolcott Knits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Grist - </a:t>
            </a:r>
            <a:r>
              <a:rPr lang="en-GB" sz="2400" dirty="0">
                <a:hlinkClick r:id="rId4"/>
              </a:rPr>
              <a:t>grist :: it is kind of really important. – Wool n' Spinning (welfordpurls.com)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Substituting Handspan for Commercial Yarn - </a:t>
            </a:r>
            <a:r>
              <a:rPr lang="en-GB" sz="2400" dirty="0">
                <a:hlinkClick r:id="rId5"/>
              </a:rPr>
              <a:t>Spinning to Knit: Creating Your Own Yarn Projects (threadcollective.com.au)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Swatching</a:t>
            </a:r>
            <a:r>
              <a:rPr lang="en-GB" sz="2400" dirty="0"/>
              <a:t> in the round - </a:t>
            </a:r>
            <a:r>
              <a:rPr lang="en-GB" sz="2400" dirty="0">
                <a:hlinkClick r:id="rId6"/>
              </a:rPr>
              <a:t>How to swatch in the round: the easy way – </a:t>
            </a:r>
            <a:r>
              <a:rPr lang="en-GB" sz="2400" dirty="0" err="1">
                <a:hlinkClick r:id="rId6"/>
              </a:rPr>
              <a:t>Ysolda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Ribbing in Hand Knitting - </a:t>
            </a:r>
            <a:r>
              <a:rPr lang="en-GB" sz="2400" dirty="0" err="1">
                <a:hlinkClick r:id="rId7"/>
              </a:rPr>
              <a:t>TECHknitting</a:t>
            </a:r>
            <a:r>
              <a:rPr lang="en-GB" sz="2400" dirty="0">
                <a:hlinkClick r:id="rId7"/>
              </a:rPr>
              <a:t>: Ribbing in hand-knitting: its structure + links to "after-knitting" tricks for improvement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191222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Tighter Ribbing - </a:t>
            </a:r>
            <a:r>
              <a:rPr lang="en-GB" sz="2400" dirty="0">
                <a:hlinkClick r:id="rId2"/>
              </a:rPr>
              <a:t>How to achieve neat, even ribbing in knitting – Suzie Sparkles Knitting (wordpress.com)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Norwegian Purl (Can help with ribbing issues) </a:t>
            </a:r>
            <a:r>
              <a:rPr lang="en-GB" sz="2400" dirty="0">
                <a:hlinkClick r:id="rId3"/>
              </a:rPr>
              <a:t>Knitting Help - Norwegian Purling – YouTube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Tips for stranded </a:t>
            </a:r>
            <a:r>
              <a:rPr lang="en-GB" sz="2400" dirty="0" err="1"/>
              <a:t>colourwork</a:t>
            </a:r>
            <a:r>
              <a:rPr lang="en-GB" sz="2400" dirty="0"/>
              <a:t> and tension:</a:t>
            </a:r>
          </a:p>
          <a:p>
            <a:r>
              <a:rPr lang="en-GB" sz="2400" dirty="0"/>
              <a:t>- </a:t>
            </a:r>
            <a:r>
              <a:rPr lang="en-GB" sz="2400" dirty="0">
                <a:hlinkClick r:id="rId4"/>
              </a:rPr>
              <a:t>How to Get Your Yarn Tension Just Right for Stranded Colorwork - Sheep Among Wolves</a:t>
            </a:r>
            <a:endParaRPr lang="en-GB" sz="2400" dirty="0"/>
          </a:p>
          <a:p>
            <a:r>
              <a:rPr lang="en-GB" sz="2400" dirty="0"/>
              <a:t>- </a:t>
            </a:r>
            <a:r>
              <a:rPr lang="en-GB" sz="2400" dirty="0">
                <a:hlinkClick r:id="rId5"/>
              </a:rPr>
              <a:t>Ladderback Jacquard Tutorial – </a:t>
            </a:r>
            <a:r>
              <a:rPr lang="en-GB" sz="2400" dirty="0" err="1">
                <a:hlinkClick r:id="rId5"/>
              </a:rPr>
              <a:t>Ysolda</a:t>
            </a:r>
            <a:r>
              <a:rPr lang="en-GB" sz="2400" dirty="0"/>
              <a:t> (Avoid long floats)</a:t>
            </a:r>
          </a:p>
          <a:p>
            <a:r>
              <a:rPr lang="en-GB" sz="2400" dirty="0"/>
              <a:t>- </a:t>
            </a:r>
            <a:r>
              <a:rPr lang="en-GB" sz="2400" dirty="0" err="1">
                <a:hlinkClick r:id="rId6"/>
              </a:rPr>
              <a:t>Wovember</a:t>
            </a:r>
            <a:r>
              <a:rPr lang="en-GB" sz="2400" dirty="0">
                <a:hlinkClick r:id="rId6"/>
              </a:rPr>
              <a:t> Words: tips for blocking stranded </a:t>
            </a:r>
            <a:r>
              <a:rPr lang="en-GB" sz="2400" dirty="0" err="1">
                <a:hlinkClick r:id="rId6"/>
              </a:rPr>
              <a:t>colourwork</a:t>
            </a:r>
            <a:r>
              <a:rPr lang="en-GB" sz="2400" dirty="0">
                <a:hlinkClick r:id="rId6"/>
              </a:rPr>
              <a:t> YOKES | </a:t>
            </a:r>
            <a:r>
              <a:rPr lang="en-GB" sz="2400" dirty="0" err="1">
                <a:hlinkClick r:id="rId6"/>
              </a:rPr>
              <a:t>Wovember</a:t>
            </a:r>
            <a:r>
              <a:rPr lang="en-GB" sz="2400" dirty="0">
                <a:hlinkClick r:id="rId6"/>
              </a:rPr>
              <a:t> (wordpress.com)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Knits that Work for Your Body - </a:t>
            </a:r>
            <a:r>
              <a:rPr lang="en-GB" sz="2400" dirty="0">
                <a:hlinkClick r:id="rId7"/>
              </a:rPr>
              <a:t>Bust adjusted knitting patterns – The Woolly Badger</a:t>
            </a:r>
            <a:r>
              <a:rPr lang="en-GB" sz="2400" dirty="0"/>
              <a:t> (Thanks Amy!)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1039420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Sock Knitting –</a:t>
            </a:r>
          </a:p>
          <a:p>
            <a:r>
              <a:rPr lang="en-GB" sz="2400" dirty="0">
                <a:hlinkClick r:id="rId2"/>
              </a:rPr>
              <a:t>How to knit socks for beginners - easy step by step tutorial [+video] (nimble-needles.com)</a:t>
            </a:r>
            <a:endParaRPr lang="en-GB" sz="2400" dirty="0"/>
          </a:p>
          <a:p>
            <a:r>
              <a:rPr lang="en-GB" sz="2400" dirty="0">
                <a:hlinkClick r:id="rId3"/>
              </a:rPr>
              <a:t>Basic 4ply Socks pattern and tutorial - easy beginner sock knitting! – </a:t>
            </a:r>
            <a:r>
              <a:rPr lang="en-GB" sz="2400" dirty="0" err="1">
                <a:hlinkClick r:id="rId3"/>
              </a:rPr>
              <a:t>Winwick</a:t>
            </a:r>
            <a:r>
              <a:rPr lang="en-GB" sz="2400" dirty="0">
                <a:hlinkClick r:id="rId3"/>
              </a:rPr>
              <a:t> Mum</a:t>
            </a:r>
            <a:endParaRPr lang="en-GB" sz="2400" dirty="0"/>
          </a:p>
          <a:p>
            <a:r>
              <a:rPr lang="en-GB" sz="2400" dirty="0">
                <a:hlinkClick r:id="rId4"/>
              </a:rPr>
              <a:t>Beginner sock knitting: </a:t>
            </a:r>
            <a:r>
              <a:rPr lang="en-GB" sz="2400" dirty="0" err="1">
                <a:hlinkClick r:id="rId4"/>
              </a:rPr>
              <a:t>Sockalong</a:t>
            </a:r>
            <a:r>
              <a:rPr lang="en-GB" sz="2400" dirty="0">
                <a:hlinkClick r:id="rId4"/>
              </a:rPr>
              <a:t> - tension squares, casting on and Sock Stitch Calculation – </a:t>
            </a:r>
            <a:r>
              <a:rPr lang="en-GB" sz="2400" dirty="0" err="1">
                <a:hlinkClick r:id="rId4"/>
              </a:rPr>
              <a:t>Winwick</a:t>
            </a:r>
            <a:r>
              <a:rPr lang="en-GB" sz="2400" dirty="0">
                <a:hlinkClick r:id="rId4"/>
              </a:rPr>
              <a:t> Mum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Knitty</a:t>
            </a:r>
            <a:r>
              <a:rPr lang="en-GB" sz="2400" dirty="0"/>
              <a:t> – Largest Online Knitting Magazine (Big Feature technique section and lots of patterns) </a:t>
            </a:r>
            <a:r>
              <a:rPr lang="en-GB" sz="2400" dirty="0">
                <a:hlinkClick r:id="rId5"/>
              </a:rPr>
              <a:t>Knitty.com - Deep Fall 2024</a:t>
            </a:r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48582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 - Books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Libraries!</a:t>
            </a:r>
          </a:p>
          <a:p>
            <a:endParaRPr lang="en-GB" sz="2400" dirty="0"/>
          </a:p>
          <a:p>
            <a:r>
              <a:rPr lang="en-GB" sz="2400" dirty="0"/>
              <a:t>As well as physical books your library probably has lots of e-books and digital magazines as well.</a:t>
            </a:r>
          </a:p>
          <a:p>
            <a:endParaRPr lang="en-GB" sz="2400" dirty="0"/>
          </a:p>
          <a:p>
            <a:r>
              <a:rPr lang="en-GB" sz="2400" dirty="0"/>
              <a:t>Newport Library E-books (and Audiobooks to listen to while you craft) through </a:t>
            </a:r>
            <a:r>
              <a:rPr lang="en-GB" sz="2400" dirty="0" err="1"/>
              <a:t>BorrowBox</a:t>
            </a:r>
            <a:r>
              <a:rPr lang="en-GB" sz="2400" dirty="0"/>
              <a:t> App some craft pattern books online.</a:t>
            </a:r>
          </a:p>
          <a:p>
            <a:endParaRPr lang="en-GB" sz="2400" dirty="0"/>
          </a:p>
          <a:p>
            <a:r>
              <a:rPr lang="en-GB" sz="2400" dirty="0"/>
              <a:t>Newport Library Magazines though Libby App – including The Knitter</a:t>
            </a:r>
          </a:p>
          <a:p>
            <a:endParaRPr lang="en-GB" sz="2400" dirty="0"/>
          </a:p>
          <a:p>
            <a:endParaRPr lang="en-GB" sz="2400" dirty="0"/>
          </a:p>
          <a:p>
            <a:r>
              <a:rPr lang="en-GB" sz="2400" dirty="0">
                <a:hlinkClick r:id="rId2"/>
              </a:rPr>
              <a:t>Digital library services | Newport City Council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27735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 - Books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463647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hlinkClick r:id="rId2"/>
              </a:rPr>
              <a:t>The </a:t>
            </a:r>
            <a:r>
              <a:rPr lang="en-GB" sz="2000" dirty="0" err="1">
                <a:hlinkClick r:id="rId2"/>
              </a:rPr>
              <a:t>Handknitter's</a:t>
            </a:r>
            <a:r>
              <a:rPr lang="en-GB" sz="2000" dirty="0">
                <a:hlinkClick r:id="rId2"/>
              </a:rPr>
              <a:t> Yarn Guide: A Visual Reference to Yarn Weights and Fibres: Amazon.co.uk: Gabriel, Nikki: 9781844487509: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3"/>
              </a:rPr>
              <a:t>The Fleece &amp; Fiber Sourcebook: More Than 200 Fibers, from Animal to Spun Yarn eBook : </a:t>
            </a:r>
            <a:r>
              <a:rPr lang="en-GB" sz="2000" dirty="0" err="1">
                <a:hlinkClick r:id="rId3"/>
              </a:rPr>
              <a:t>Ekarius</a:t>
            </a:r>
            <a:r>
              <a:rPr lang="en-GB" sz="2000" dirty="0">
                <a:hlinkClick r:id="rId3"/>
              </a:rPr>
              <a:t>, Carol, Robson, Deborah: Amazon.co.uk: Kindle Store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4"/>
              </a:rPr>
              <a:t>Custom Socks: Knit to Fit Your Feet: Amazon.co.uk: </a:t>
            </a:r>
            <a:r>
              <a:rPr lang="en-GB" sz="2000" dirty="0" err="1">
                <a:hlinkClick r:id="rId4"/>
              </a:rPr>
              <a:t>Atherley</a:t>
            </a:r>
            <a:r>
              <a:rPr lang="en-GB" sz="2000" dirty="0">
                <a:hlinkClick r:id="rId4"/>
              </a:rPr>
              <a:t>, Kate: 9781620337752: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5"/>
              </a:rPr>
              <a:t>Custom Shawls for the Curious and Creative Knitter: Amazon.co.uk: </a:t>
            </a:r>
            <a:r>
              <a:rPr lang="en-GB" sz="2000" dirty="0" err="1">
                <a:hlinkClick r:id="rId5"/>
              </a:rPr>
              <a:t>Atherley</a:t>
            </a:r>
            <a:r>
              <a:rPr lang="en-GB" sz="2000" dirty="0">
                <a:hlinkClick r:id="rId5"/>
              </a:rPr>
              <a:t>, Kate, </a:t>
            </a:r>
            <a:r>
              <a:rPr lang="en-GB" sz="2000" dirty="0" err="1">
                <a:hlinkClick r:id="rId5"/>
              </a:rPr>
              <a:t>McBrien</a:t>
            </a:r>
            <a:r>
              <a:rPr lang="en-GB" sz="2000" dirty="0">
                <a:hlinkClick r:id="rId5"/>
              </a:rPr>
              <a:t> Evans, Kim: 9781419743979: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6"/>
              </a:rPr>
              <a:t>Writing Knitting Patterns: Learn to Write Patterns Others Can Knit: Amazon.co.uk: </a:t>
            </a:r>
            <a:r>
              <a:rPr lang="en-GB" sz="2000" dirty="0" err="1">
                <a:hlinkClick r:id="rId6"/>
              </a:rPr>
              <a:t>Atherley</a:t>
            </a:r>
            <a:r>
              <a:rPr lang="en-GB" sz="2000" dirty="0">
                <a:hlinkClick r:id="rId6"/>
              </a:rPr>
              <a:t>, Kate: 9781632504340: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7"/>
              </a:rPr>
              <a:t>Exploring Colour in Knitting: Techniques, swatches and projects to expand your knit horizons: Amazon.co.uk: Hazell, Sarah, King, Emma: 9781843405931: Books</a:t>
            </a:r>
            <a:endParaRPr lang="en-GB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609415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Resources - Books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46364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hlinkClick r:id="rId2"/>
              </a:rPr>
              <a:t>The Crochet Answer Book, 2nd Edition: Solutions to Every Problem You’ll Ever Face; Answers to Every Question You’ll Ever Ask: Amazon.co.uk: Eckman, Edie: 9781612124063: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3"/>
              </a:rPr>
              <a:t>The Knitter's Handy Book of Top-Down Sweaters: Basic Designs in Multiple Sizes and Gauges eBook : Budd, Ann : Amazon.co.uk: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4"/>
              </a:rPr>
              <a:t>Knitters Handy Book Of Patterns: Basic Designs in Multiple Sizes and Gauges: Amazon.co.uk: Budd, Ann: 9781931499040: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5"/>
              </a:rPr>
              <a:t>Knit Fix: Problem Solving for Knitters eBook : </a:t>
            </a:r>
            <a:r>
              <a:rPr lang="en-GB" sz="2000" dirty="0" err="1">
                <a:hlinkClick r:id="rId5"/>
              </a:rPr>
              <a:t>Kartus</a:t>
            </a:r>
            <a:r>
              <a:rPr lang="en-GB" sz="2000" dirty="0">
                <a:hlinkClick r:id="rId5"/>
              </a:rPr>
              <a:t>, Lisa: Amazon.co.uk: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6"/>
              </a:rPr>
              <a:t>The Principles of Knitting: Methods and Techniques of Hand Knitting: Amazon.co.uk: Hiatt, June </a:t>
            </a:r>
            <a:r>
              <a:rPr lang="en-GB" sz="2000" dirty="0" err="1">
                <a:hlinkClick r:id="rId6"/>
              </a:rPr>
              <a:t>Hemmons</a:t>
            </a:r>
            <a:r>
              <a:rPr lang="en-GB" sz="2000" dirty="0">
                <a:hlinkClick r:id="rId6"/>
              </a:rPr>
              <a:t>: 9781416535171: Books</a:t>
            </a:r>
            <a:endParaRPr lang="en-GB" sz="2000" dirty="0"/>
          </a:p>
          <a:p>
            <a:endParaRPr lang="en-GB" sz="2000" dirty="0"/>
          </a:p>
          <a:p>
            <a:r>
              <a:rPr lang="en-GB" sz="2000" dirty="0">
                <a:hlinkClick r:id="rId7"/>
              </a:rPr>
              <a:t>Finishing School (Master Class for Knitters): A Master Class for Knitters: Amazon.co.uk: Deborah Newton: 9781936096190: Books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7379601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26BD3-786E-1DB8-5353-234B231CB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41" y="175120"/>
            <a:ext cx="10515600" cy="1325563"/>
          </a:xfrm>
        </p:spPr>
        <p:txBody>
          <a:bodyPr/>
          <a:lstStyle/>
          <a:p>
            <a:r>
              <a:rPr lang="en-GB" dirty="0"/>
              <a:t>Yarn Shops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CF5CFC-060D-2044-D264-4FA63E4EA423}"/>
              </a:ext>
            </a:extLst>
          </p:cNvPr>
          <p:cNvSpPr txBox="1"/>
          <p:nvPr/>
        </p:nvSpPr>
        <p:spPr>
          <a:xfrm>
            <a:off x="340426" y="1337770"/>
            <a:ext cx="118515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/>
              <a:t>Wool Warehouse - </a:t>
            </a:r>
            <a:r>
              <a:rPr lang="en-GB" sz="2400" dirty="0">
                <a:hlinkClick r:id="rId2"/>
              </a:rPr>
              <a:t>Home - Wool Warehouse - Buy Yarn, Wool, Needles &amp; Other Knitting Supplies Online!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LoveCrafts</a:t>
            </a:r>
            <a:r>
              <a:rPr lang="en-GB" sz="2400" dirty="0"/>
              <a:t> - </a:t>
            </a:r>
            <a:r>
              <a:rPr lang="en-GB" sz="2400" dirty="0" err="1">
                <a:hlinkClick r:id="rId3"/>
              </a:rPr>
              <a:t>LoveCrafts</a:t>
            </a:r>
            <a:r>
              <a:rPr lang="en-GB" sz="2400" dirty="0">
                <a:hlinkClick r:id="rId3"/>
              </a:rPr>
              <a:t> | Knitting, crochet, craft supplies &amp; inspiration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 err="1"/>
              <a:t>HobbyCraft</a:t>
            </a:r>
            <a:r>
              <a:rPr lang="en-GB" sz="2400" dirty="0"/>
              <a:t> / The Range / B&amp;M Bargains / Poundland</a:t>
            </a:r>
          </a:p>
          <a:p>
            <a:endParaRPr lang="en-GB" sz="2400" dirty="0"/>
          </a:p>
          <a:p>
            <a:r>
              <a:rPr lang="en-GB" sz="2400" dirty="0"/>
              <a:t>UK Hand </a:t>
            </a:r>
            <a:r>
              <a:rPr lang="en-GB" sz="2400" dirty="0" err="1"/>
              <a:t>Knittings</a:t>
            </a:r>
            <a:r>
              <a:rPr lang="en-GB" sz="2400" dirty="0"/>
              <a:t> list of “Local Yarn Shops” (Many do sell online!) - </a:t>
            </a:r>
            <a:r>
              <a:rPr lang="en-GB" sz="2400" dirty="0">
                <a:hlinkClick r:id="rId4"/>
              </a:rPr>
              <a:t>Finding A Yarn Shop (ukhandknitting.com)</a:t>
            </a:r>
            <a:endParaRPr lang="en-GB" sz="2400" dirty="0"/>
          </a:p>
          <a:p>
            <a:endParaRPr lang="en-GB" sz="2400" dirty="0"/>
          </a:p>
          <a:p>
            <a:r>
              <a:rPr lang="en-GB" sz="2400" dirty="0"/>
              <a:t>Ammonite Yarns – </a:t>
            </a:r>
            <a:r>
              <a:rPr lang="en-GB" sz="2400" dirty="0" err="1"/>
              <a:t>Pontyclun</a:t>
            </a:r>
            <a:r>
              <a:rPr lang="en-GB" sz="2400" dirty="0"/>
              <a:t> - </a:t>
            </a:r>
            <a:r>
              <a:rPr lang="en-GB" sz="2400" dirty="0">
                <a:hlinkClick r:id="rId5"/>
              </a:rPr>
              <a:t>Home | Ammonite Yarns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17719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Heart-shaped yarn">
            <a:extLst>
              <a:ext uri="{FF2B5EF4-FFF2-40B4-BE49-F238E27FC236}">
                <a16:creationId xmlns:a16="http://schemas.microsoft.com/office/drawing/2014/main" id="{542F2E87-861F-1980-94E1-467E32B58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5" b="900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85E912-E25E-6496-F75B-220D177A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Buying Yarn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5655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CF13115-2D9F-9752-B7D6-A3CDD0E38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953" y="1813019"/>
            <a:ext cx="6033528" cy="125824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0473292-960C-3E53-051F-B9A6AE5309C9}"/>
              </a:ext>
            </a:extLst>
          </p:cNvPr>
          <p:cNvSpPr/>
          <p:nvPr/>
        </p:nvSpPr>
        <p:spPr>
          <a:xfrm>
            <a:off x="5961530" y="2505875"/>
            <a:ext cx="5930952" cy="23034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546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823F33-EBDA-EBB9-B793-66688640A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47" y="643467"/>
            <a:ext cx="5139306" cy="55710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F13115-2D9F-9752-B7D6-A3CDD0E38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53" y="1813019"/>
            <a:ext cx="6033528" cy="125824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5F11BCE-3592-DD6F-4DF1-743347BD7C75}"/>
              </a:ext>
            </a:extLst>
          </p:cNvPr>
          <p:cNvSpPr/>
          <p:nvPr/>
        </p:nvSpPr>
        <p:spPr>
          <a:xfrm>
            <a:off x="1122641" y="5268852"/>
            <a:ext cx="4042672" cy="28735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269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823F33-EBDA-EBB9-B793-66688640A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47" y="643467"/>
            <a:ext cx="5139306" cy="55710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F13115-2D9F-9752-B7D6-A3CDD0E38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53" y="1813019"/>
            <a:ext cx="6033528" cy="125824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C1BDD1F-D8B8-EE9C-6B9F-FF44204C180E}"/>
              </a:ext>
            </a:extLst>
          </p:cNvPr>
          <p:cNvSpPr/>
          <p:nvPr/>
        </p:nvSpPr>
        <p:spPr>
          <a:xfrm>
            <a:off x="11154284" y="2505875"/>
            <a:ext cx="738197" cy="23034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5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823F33-EBDA-EBB9-B793-66688640A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47" y="643467"/>
            <a:ext cx="5139306" cy="55710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F13115-2D9F-9752-B7D6-A3CDD0E38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53" y="1813019"/>
            <a:ext cx="6033528" cy="125824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C1BDD1F-D8B8-EE9C-6B9F-FF44204C180E}"/>
              </a:ext>
            </a:extLst>
          </p:cNvPr>
          <p:cNvSpPr/>
          <p:nvPr/>
        </p:nvSpPr>
        <p:spPr>
          <a:xfrm>
            <a:off x="11154284" y="2505875"/>
            <a:ext cx="738197" cy="23034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F11BCE-3592-DD6F-4DF1-743347BD7C75}"/>
              </a:ext>
            </a:extLst>
          </p:cNvPr>
          <p:cNvSpPr/>
          <p:nvPr/>
        </p:nvSpPr>
        <p:spPr>
          <a:xfrm>
            <a:off x="1122641" y="5268852"/>
            <a:ext cx="4042672" cy="28735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7BD735-B993-0830-34D1-02F70CAD4E00}"/>
              </a:ext>
            </a:extLst>
          </p:cNvPr>
          <p:cNvSpPr txBox="1"/>
          <p:nvPr/>
        </p:nvSpPr>
        <p:spPr>
          <a:xfrm>
            <a:off x="7203518" y="3957747"/>
            <a:ext cx="4018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280 yards is ~257 meters</a:t>
            </a:r>
          </a:p>
        </p:txBody>
      </p:sp>
    </p:spTree>
    <p:extLst>
      <p:ext uri="{BB962C8B-B14F-4D97-AF65-F5344CB8AC3E}">
        <p14:creationId xmlns:p14="http://schemas.microsoft.com/office/powerpoint/2010/main" val="2848394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2eff40d-3754-4880-9a0e-90b9f7cd55a6}" enabled="0" method="" siteId="{c2eff40d-3754-4880-9a0e-90b9f7cd55a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1974</Words>
  <Application>Microsoft Office PowerPoint</Application>
  <PresentationFormat>Widescreen</PresentationFormat>
  <Paragraphs>263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Aptos</vt:lpstr>
      <vt:lpstr>Aptos Display</vt:lpstr>
      <vt:lpstr>Arial</vt:lpstr>
      <vt:lpstr>Office Theme</vt:lpstr>
      <vt:lpstr>Maths for Yarn-ies</vt:lpstr>
      <vt:lpstr>Introduction</vt:lpstr>
      <vt:lpstr>Pattern</vt:lpstr>
      <vt:lpstr>PowerPoint Presentation</vt:lpstr>
      <vt:lpstr>Buying Yarn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Swatching</vt:lpstr>
      <vt:lpstr>Swatch Golden Rules</vt:lpstr>
      <vt:lpstr>PowerPoint Presentation</vt:lpstr>
      <vt:lpstr>My tension is off!</vt:lpstr>
      <vt:lpstr>My tension is off!</vt:lpstr>
      <vt:lpstr>My tension is off!</vt:lpstr>
      <vt:lpstr>My tension is off!</vt:lpstr>
      <vt:lpstr>PowerPoint Presentation</vt:lpstr>
      <vt:lpstr>PowerPoint Presentation</vt:lpstr>
      <vt:lpstr>Read your pattern!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Maths for Custom Patterns</vt:lpstr>
      <vt:lpstr>Maths for Custom Patterns</vt:lpstr>
      <vt:lpstr>Maths for Custom Patterns</vt:lpstr>
      <vt:lpstr>Maths for Custom Patterns</vt:lpstr>
      <vt:lpstr>Resources</vt:lpstr>
      <vt:lpstr>Resources</vt:lpstr>
      <vt:lpstr>Resources</vt:lpstr>
      <vt:lpstr>Resources</vt:lpstr>
      <vt:lpstr>Resources</vt:lpstr>
      <vt:lpstr>Resources - Books</vt:lpstr>
      <vt:lpstr>Resources - Books</vt:lpstr>
      <vt:lpstr>Resources - Books</vt:lpstr>
      <vt:lpstr>Yarn Shops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Maths for Yarn-ies</dc:title>
  <dc:creator>Hannah Hodge Waller</dc:creator>
  <cp:lastModifiedBy>Hannah Hodge Waller</cp:lastModifiedBy>
  <cp:revision>3</cp:revision>
  <dcterms:created xsi:type="dcterms:W3CDTF">2024-10-19T15:30:24Z</dcterms:created>
  <dcterms:modified xsi:type="dcterms:W3CDTF">2024-10-22T12:12:52Z</dcterms:modified>
</cp:coreProperties>
</file>

<file path=docProps/thumbnail.jpeg>
</file>